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Roboto Slab" panose="020B0604020202020204" charset="0"/>
      <p:regular r:id="rId18"/>
      <p:bold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C90BEF-75E4-4817-8318-D7D7B4F595A4}">
  <a:tblStyle styleId="{79C90BEF-75E4-4817-8318-D7D7B4F595A4}"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2261777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97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998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52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754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557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785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79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447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211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048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54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a/roundrockisd.org/file/d/0B-1EXbNH53c3bndwbUYzUS1xaU0/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Molly_Kentopp@roundrockisd.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Teyan_Page@roundrockis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2" y="1188925"/>
            <a:ext cx="5783400" cy="1457400"/>
          </a:xfrm>
          <a:prstGeom prst="rect">
            <a:avLst/>
          </a:prstGeom>
        </p:spPr>
        <p:txBody>
          <a:bodyPr wrap="square" lIns="91425" tIns="91425" rIns="91425" bIns="91425" anchor="b" anchorCtr="0">
            <a:noAutofit/>
          </a:bodyPr>
          <a:lstStyle/>
          <a:p>
            <a:pPr lvl="0">
              <a:spcBef>
                <a:spcPts val="0"/>
              </a:spcBef>
              <a:buNone/>
            </a:pPr>
            <a:r>
              <a:rPr lang="en"/>
              <a:t>Bullying VS Conflict</a:t>
            </a:r>
          </a:p>
        </p:txBody>
      </p:sp>
      <p:sp>
        <p:nvSpPr>
          <p:cNvPr id="64" name="Shape 64"/>
          <p:cNvSpPr txBox="1">
            <a:spLocks noGrp="1"/>
          </p:cNvSpPr>
          <p:nvPr>
            <p:ph type="subTitle" idx="1"/>
          </p:nvPr>
        </p:nvSpPr>
        <p:spPr>
          <a:xfrm>
            <a:off x="1680302" y="3049450"/>
            <a:ext cx="5783400" cy="909000"/>
          </a:xfrm>
          <a:prstGeom prst="rect">
            <a:avLst/>
          </a:prstGeom>
        </p:spPr>
        <p:txBody>
          <a:bodyPr wrap="square" lIns="91425" tIns="91425" rIns="91425" bIns="91425" anchor="t" anchorCtr="0">
            <a:noAutofit/>
          </a:bodyPr>
          <a:lstStyle/>
          <a:p>
            <a:pPr lvl="0">
              <a:spcBef>
                <a:spcPts val="0"/>
              </a:spcBef>
              <a:buNone/>
            </a:pPr>
            <a:r>
              <a:rPr lang="en"/>
              <a:t>What is the difference?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Required Notice</a:t>
            </a:r>
          </a:p>
        </p:txBody>
      </p:sp>
      <p:sp>
        <p:nvSpPr>
          <p:cNvPr id="119" name="Shape 119"/>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42900" rtl="0">
              <a:spcBef>
                <a:spcPts val="0"/>
              </a:spcBef>
              <a:buClr>
                <a:schemeClr val="dk1"/>
              </a:buClr>
              <a:buFont typeface="Lato"/>
            </a:pPr>
            <a:r>
              <a:rPr lang="en">
                <a:latin typeface="Lato"/>
                <a:ea typeface="Lato"/>
                <a:cs typeface="Lato"/>
                <a:sym typeface="Lato"/>
              </a:rPr>
              <a:t>Per TEC 37.0832 - Parent or guardian of an alleged victim of bullying must be notified within 3 business days.</a:t>
            </a:r>
          </a:p>
          <a:p>
            <a:pPr marL="457200" lvl="0" indent="-342900" rtl="0">
              <a:spcBef>
                <a:spcPts val="0"/>
              </a:spcBef>
              <a:buClr>
                <a:schemeClr val="dk1"/>
              </a:buClr>
              <a:buFont typeface="Lato"/>
            </a:pPr>
            <a:r>
              <a:rPr lang="en">
                <a:latin typeface="Lato"/>
                <a:ea typeface="Lato"/>
                <a:cs typeface="Lato"/>
                <a:sym typeface="Lato"/>
              </a:rPr>
              <a:t>Per TEC 37.0832 - Parent or guardian of an alleged bully must be notified within a reasonable amount of time after the incident.</a:t>
            </a:r>
          </a:p>
          <a:p>
            <a:pPr marL="457200" lvl="0" indent="-342900" rtl="0">
              <a:spcBef>
                <a:spcPts val="0"/>
              </a:spcBef>
              <a:buClr>
                <a:schemeClr val="dk1"/>
              </a:buClr>
              <a:buFont typeface="Lato"/>
            </a:pPr>
            <a:r>
              <a:rPr lang="en" b="1">
                <a:latin typeface="Lato"/>
                <a:ea typeface="Lato"/>
                <a:cs typeface="Lato"/>
                <a:sym typeface="Lato"/>
              </a:rPr>
              <a:t>Per Round Rock ISD Bullying Protocol - The parent or guardian of both the alleged victim and the alleged bully must be notified within 24 hours.</a:t>
            </a:r>
          </a:p>
          <a:p>
            <a:pPr marL="457200" lvl="0" indent="-342900" rtl="0">
              <a:spcBef>
                <a:spcPts val="0"/>
              </a:spcBef>
              <a:buClr>
                <a:schemeClr val="dk1"/>
              </a:buClr>
              <a:buFont typeface="Lato"/>
            </a:pPr>
            <a:r>
              <a:rPr lang="en" b="1" u="sng">
                <a:solidFill>
                  <a:schemeClr val="hlink"/>
                </a:solidFill>
                <a:latin typeface="Lato"/>
                <a:ea typeface="Lato"/>
                <a:cs typeface="Lato"/>
                <a:sym typeface="Lato"/>
                <a:hlinkClick r:id="rId3"/>
              </a:rPr>
              <a:t>Investigation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Further Questions/Concerns?</a:t>
            </a:r>
          </a:p>
        </p:txBody>
      </p:sp>
      <p:sp>
        <p:nvSpPr>
          <p:cNvPr id="125" name="Shape 12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Molly_Kentopp@roundrockisd.org</a:t>
            </a:r>
            <a:r>
              <a:rPr lang="en"/>
              <a:t>	</a:t>
            </a:r>
          </a:p>
          <a:p>
            <a:pPr lvl="0">
              <a:spcBef>
                <a:spcPts val="0"/>
              </a:spcBef>
              <a:buNone/>
            </a:pPr>
            <a:r>
              <a:rPr lang="en"/>
              <a:t>(512) 428-3609</a:t>
            </a:r>
          </a:p>
          <a:p>
            <a:pPr lvl="0">
              <a:spcBef>
                <a:spcPts val="0"/>
              </a:spcBef>
              <a:buNone/>
            </a:pPr>
            <a:r>
              <a:rPr lang="en" u="sng">
                <a:solidFill>
                  <a:schemeClr val="hlink"/>
                </a:solidFill>
                <a:hlinkClick r:id="rId4"/>
              </a:rPr>
              <a:t>Teyan_Page@roundrockisd.org</a:t>
            </a:r>
          </a:p>
          <a:p>
            <a:pPr lvl="0">
              <a:spcBef>
                <a:spcPts val="0"/>
              </a:spcBef>
              <a:buNone/>
            </a:pPr>
            <a:r>
              <a:rPr lang="en"/>
              <a:t>(512) 428-3605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Bullying Definition (EDUC 37.0832)</a:t>
            </a:r>
          </a:p>
        </p:txBody>
      </p:sp>
      <p:sp>
        <p:nvSpPr>
          <p:cNvPr id="70" name="Shape 70"/>
          <p:cNvSpPr txBox="1">
            <a:spLocks noGrp="1"/>
          </p:cNvSpPr>
          <p:nvPr>
            <p:ph type="body" idx="1"/>
          </p:nvPr>
        </p:nvSpPr>
        <p:spPr>
          <a:xfrm>
            <a:off x="387900" y="1335325"/>
            <a:ext cx="8368200" cy="3573300"/>
          </a:xfrm>
          <a:prstGeom prst="rect">
            <a:avLst/>
          </a:prstGeom>
        </p:spPr>
        <p:txBody>
          <a:bodyPr wrap="square" lIns="91425" tIns="91425" rIns="91425" bIns="91425" anchor="t" anchorCtr="0">
            <a:noAutofit/>
          </a:bodyPr>
          <a:lstStyle/>
          <a:p>
            <a:pPr lvl="0" rtl="0">
              <a:spcBef>
                <a:spcPts val="0"/>
              </a:spcBef>
              <a:spcAft>
                <a:spcPts val="800"/>
              </a:spcAft>
              <a:buNone/>
            </a:pPr>
            <a:r>
              <a:rPr lang="en">
                <a:solidFill>
                  <a:srgbClr val="F3F3F3"/>
                </a:solidFill>
              </a:rPr>
              <a:t>A verbal, written, or physical expression that either</a:t>
            </a:r>
          </a:p>
          <a:p>
            <a:pPr marL="457200" lvl="0" indent="-342900" rtl="0">
              <a:spcBef>
                <a:spcPts val="0"/>
              </a:spcBef>
              <a:spcAft>
                <a:spcPts val="800"/>
              </a:spcAft>
              <a:buClr>
                <a:srgbClr val="F3F3F3"/>
              </a:buClr>
            </a:pPr>
            <a:r>
              <a:rPr lang="en">
                <a:solidFill>
                  <a:srgbClr val="F3F3F3"/>
                </a:solidFill>
              </a:rPr>
              <a:t>Harms the student or causes reasonable fear of harm OR</a:t>
            </a:r>
          </a:p>
          <a:p>
            <a:pPr marL="457200" lvl="0" indent="-342900" rtl="0">
              <a:spcBef>
                <a:spcPts val="0"/>
              </a:spcBef>
              <a:spcAft>
                <a:spcPts val="800"/>
              </a:spcAft>
              <a:buClr>
                <a:srgbClr val="F3F3F3"/>
              </a:buClr>
            </a:pPr>
            <a:r>
              <a:rPr lang="en">
                <a:solidFill>
                  <a:srgbClr val="F3F3F3"/>
                </a:solidFill>
              </a:rPr>
              <a:t>Is sufficiently severe, persistent, and pervasive enough that it creates an intimidating, threatening, or abusive educational environment for the student.</a:t>
            </a:r>
          </a:p>
          <a:p>
            <a:pPr lvl="0" rtl="0">
              <a:spcBef>
                <a:spcPts val="0"/>
              </a:spcBef>
              <a:spcAft>
                <a:spcPts val="800"/>
              </a:spcAft>
              <a:buNone/>
            </a:pPr>
            <a:r>
              <a:rPr lang="en">
                <a:solidFill>
                  <a:srgbClr val="F3F3F3"/>
                </a:solidFill>
              </a:rPr>
              <a:t>HOWEVER the above actions are </a:t>
            </a:r>
            <a:r>
              <a:rPr lang="en" u="sng">
                <a:solidFill>
                  <a:srgbClr val="F3F3F3"/>
                </a:solidFill>
              </a:rPr>
              <a:t>only considered bullying </a:t>
            </a:r>
            <a:r>
              <a:rPr lang="en">
                <a:solidFill>
                  <a:srgbClr val="F3F3F3"/>
                </a:solidFill>
              </a:rPr>
              <a:t>if they</a:t>
            </a:r>
          </a:p>
          <a:p>
            <a:pPr marL="457200" lvl="0" indent="-342900" rtl="0">
              <a:spcBef>
                <a:spcPts val="0"/>
              </a:spcBef>
              <a:spcAft>
                <a:spcPts val="800"/>
              </a:spcAft>
              <a:buClr>
                <a:srgbClr val="F3F3F3"/>
              </a:buClr>
            </a:pPr>
            <a:r>
              <a:rPr lang="en">
                <a:solidFill>
                  <a:srgbClr val="F3F3F3"/>
                </a:solidFill>
              </a:rPr>
              <a:t>Exploit an imbalance of power between the perpetrator and the victim AND</a:t>
            </a:r>
          </a:p>
          <a:p>
            <a:pPr marL="457200" lvl="0" indent="-342900" rtl="0">
              <a:spcBef>
                <a:spcPts val="0"/>
              </a:spcBef>
              <a:spcAft>
                <a:spcPts val="800"/>
              </a:spcAft>
              <a:buClr>
                <a:srgbClr val="F3F3F3"/>
              </a:buClr>
            </a:pPr>
            <a:r>
              <a:rPr lang="en">
                <a:solidFill>
                  <a:srgbClr val="F3F3F3"/>
                </a:solidFill>
              </a:rPr>
              <a:t>interfere with a student's education or substantially disrupt school operations</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Changes with David’s Law (Effective 9/1/17)</a:t>
            </a:r>
          </a:p>
        </p:txBody>
      </p:sp>
      <p:sp>
        <p:nvSpPr>
          <p:cNvPr id="76" name="Shape 76"/>
          <p:cNvSpPr txBox="1">
            <a:spLocks noGrp="1"/>
          </p:cNvSpPr>
          <p:nvPr>
            <p:ph type="body" idx="1"/>
          </p:nvPr>
        </p:nvSpPr>
        <p:spPr>
          <a:xfrm>
            <a:off x="284375" y="1489825"/>
            <a:ext cx="8617800" cy="3393900"/>
          </a:xfrm>
          <a:prstGeom prst="rect">
            <a:avLst/>
          </a:prstGeom>
        </p:spPr>
        <p:txBody>
          <a:bodyPr wrap="square" lIns="91425" tIns="91425" rIns="91425" bIns="91425" anchor="t" anchorCtr="0">
            <a:noAutofit/>
          </a:bodyPr>
          <a:lstStyle/>
          <a:p>
            <a:pPr marL="457200" lvl="0" indent="-342900" rtl="0">
              <a:spcBef>
                <a:spcPts val="0"/>
              </a:spcBef>
            </a:pPr>
            <a:r>
              <a:rPr lang="en"/>
              <a:t>Clarifies that bullying can either be a single act or series of acts (but is still judged by severity,  imbalance of power, and disruption to school environment)</a:t>
            </a:r>
          </a:p>
          <a:p>
            <a:pPr marL="457200" lvl="0" indent="-342900" rtl="0">
              <a:spcBef>
                <a:spcPts val="0"/>
              </a:spcBef>
            </a:pPr>
            <a:r>
              <a:rPr lang="en"/>
              <a:t>Explicitly includes cyberbullying</a:t>
            </a:r>
          </a:p>
          <a:p>
            <a:pPr marL="457200" lvl="0" indent="-342900" rtl="0">
              <a:spcBef>
                <a:spcPts val="0"/>
              </a:spcBef>
            </a:pPr>
            <a:r>
              <a:rPr lang="en"/>
              <a:t>Requires anonymous alert systems: roundrockisd.org/anonymousalerts</a:t>
            </a:r>
          </a:p>
          <a:p>
            <a:pPr marL="457200" lvl="0" indent="-342900">
              <a:spcBef>
                <a:spcPts val="0"/>
              </a:spcBef>
            </a:pPr>
            <a:r>
              <a:rPr lang="en"/>
              <a:t>Creates a Class A misdemeanor for harassment of a minor by electronic communication with the intent that the child commit suicide or engage in conduct causing serious bodily injury to the child or for harassment by electronic communication when the actor has previously violated a cyberbullying court order.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Scope</a:t>
            </a:r>
          </a:p>
        </p:txBody>
      </p:sp>
      <p:sp>
        <p:nvSpPr>
          <p:cNvPr id="82" name="Shape 82"/>
          <p:cNvSpPr txBox="1">
            <a:spLocks noGrp="1"/>
          </p:cNvSpPr>
          <p:nvPr>
            <p:ph type="body" idx="1"/>
          </p:nvPr>
        </p:nvSpPr>
        <p:spPr>
          <a:xfrm>
            <a:off x="387900" y="1335325"/>
            <a:ext cx="8368200" cy="3610200"/>
          </a:xfrm>
          <a:prstGeom prst="rect">
            <a:avLst/>
          </a:prstGeom>
        </p:spPr>
        <p:txBody>
          <a:bodyPr wrap="square" lIns="91425" tIns="91425" rIns="91425" bIns="91425" anchor="t" anchorCtr="0">
            <a:noAutofit/>
          </a:bodyPr>
          <a:lstStyle/>
          <a:p>
            <a:pPr marL="457200" lvl="0" indent="-342900" rtl="0">
              <a:lnSpc>
                <a:spcPct val="100000"/>
              </a:lnSpc>
              <a:spcBef>
                <a:spcPts val="0"/>
              </a:spcBef>
              <a:buClr>
                <a:schemeClr val="dk1"/>
              </a:buClr>
              <a:buFont typeface="Roboto"/>
            </a:pPr>
            <a:r>
              <a:rPr lang="en" dirty="0"/>
              <a:t>Has to occur on school property or at school-sponsored or school-related event/activity OR</a:t>
            </a:r>
          </a:p>
          <a:p>
            <a:pPr marL="457200" lvl="0" indent="-342900" rtl="0">
              <a:lnSpc>
                <a:spcPct val="100000"/>
              </a:lnSpc>
              <a:spcBef>
                <a:spcPts val="0"/>
              </a:spcBef>
              <a:buClr>
                <a:schemeClr val="dk1"/>
              </a:buClr>
              <a:buFont typeface="Roboto"/>
            </a:pPr>
            <a:r>
              <a:rPr lang="en" dirty="0"/>
              <a:t>On a </a:t>
            </a:r>
            <a:r>
              <a:rPr lang="en" sz="1800" dirty="0"/>
              <a:t>vehicle being used for transportation of students to and from school or a school-sponsored or school-related activity</a:t>
            </a:r>
          </a:p>
          <a:p>
            <a:pPr marL="457200" lvl="0" indent="-342900" rtl="0">
              <a:lnSpc>
                <a:spcPct val="100000"/>
              </a:lnSpc>
              <a:spcBef>
                <a:spcPts val="0"/>
              </a:spcBef>
              <a:buClr>
                <a:schemeClr val="dk1"/>
              </a:buClr>
              <a:buFont typeface="Roboto"/>
            </a:pPr>
            <a:r>
              <a:rPr lang="en" sz="1800" b="1" dirty="0"/>
              <a:t>Cyberbullying that occurs off school property or outside of a school-sponsored or school-related activity if:</a:t>
            </a:r>
          </a:p>
          <a:p>
            <a:pPr marL="914400" lvl="1" indent="-317500" rtl="0">
              <a:lnSpc>
                <a:spcPct val="100000"/>
              </a:lnSpc>
              <a:spcBef>
                <a:spcPts val="0"/>
              </a:spcBef>
              <a:buClr>
                <a:schemeClr val="dk1"/>
              </a:buClr>
              <a:buFont typeface="Roboto"/>
            </a:pPr>
            <a:r>
              <a:rPr lang="en" sz="1800" b="1" dirty="0"/>
              <a:t>The cyberbullying interferes with the student’s educational opportunities; or</a:t>
            </a:r>
          </a:p>
          <a:p>
            <a:pPr marL="914400" lvl="1" indent="-317500" rtl="0">
              <a:lnSpc>
                <a:spcPct val="100000"/>
              </a:lnSpc>
              <a:spcBef>
                <a:spcPts val="0"/>
              </a:spcBef>
              <a:buClr>
                <a:schemeClr val="dk1"/>
              </a:buClr>
              <a:buFont typeface="Roboto"/>
            </a:pPr>
            <a:r>
              <a:rPr lang="en" sz="1800" b="1" dirty="0"/>
              <a:t>Substantially disrupts the orderly operation of a classroom, school, or school-sponsored or school-related activity.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Is it Conflict or Bullying?</a:t>
            </a:r>
          </a:p>
        </p:txBody>
      </p:sp>
      <p:sp>
        <p:nvSpPr>
          <p:cNvPr id="88" name="Shape 8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spcBef>
                <a:spcPts val="0"/>
              </a:spcBef>
              <a:buNone/>
            </a:pPr>
            <a:endParaRPr sz="2400"/>
          </a:p>
          <a:p>
            <a:pPr lvl="0" algn="ctr" rtl="0">
              <a:spcBef>
                <a:spcPts val="0"/>
              </a:spcBef>
              <a:buNone/>
            </a:pPr>
            <a:r>
              <a:rPr lang="en" sz="3000" i="1"/>
              <a:t>Is there a power imbalance?</a:t>
            </a:r>
          </a:p>
          <a:p>
            <a:pPr lvl="0" algn="ctr" rtl="0">
              <a:spcBef>
                <a:spcPts val="0"/>
              </a:spcBef>
              <a:buNone/>
            </a:pPr>
            <a:r>
              <a:rPr lang="en" sz="3000" i="1"/>
              <a:t>Is it severe enough that it affects the educational environment?</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Power Imbalance???</a:t>
            </a:r>
          </a:p>
        </p:txBody>
      </p:sp>
      <p:sp>
        <p:nvSpPr>
          <p:cNvPr id="94" name="Shape 9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42900" rtl="0">
              <a:spcBef>
                <a:spcPts val="0"/>
              </a:spcBef>
            </a:pPr>
            <a:r>
              <a:rPr lang="en"/>
              <a:t>Older/Bigger/Stronger</a:t>
            </a:r>
          </a:p>
          <a:p>
            <a:pPr marL="457200" lvl="0" indent="-342900" rtl="0">
              <a:spcBef>
                <a:spcPts val="0"/>
              </a:spcBef>
            </a:pPr>
            <a:r>
              <a:rPr lang="en"/>
              <a:t>Creating fear by threats/intimidation</a:t>
            </a:r>
          </a:p>
          <a:p>
            <a:pPr marL="457200" lvl="0" indent="-342900" rtl="0">
              <a:spcBef>
                <a:spcPts val="0"/>
              </a:spcBef>
            </a:pPr>
            <a:r>
              <a:rPr lang="en"/>
              <a:t>Relational aggression/social exclusion</a:t>
            </a:r>
          </a:p>
          <a:p>
            <a:pPr marL="457200" lvl="0" indent="-342900" rtl="0">
              <a:spcBef>
                <a:spcPts val="0"/>
              </a:spcBef>
            </a:pPr>
            <a:r>
              <a:rPr lang="en"/>
              <a:t>Majority vs Minority group (race/culture/sexual orientation/differently-abled)</a:t>
            </a: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Shape 99"/>
          <p:cNvGraphicFramePr/>
          <p:nvPr/>
        </p:nvGraphicFramePr>
        <p:xfrm>
          <a:off x="287175" y="277725"/>
          <a:ext cx="8437250" cy="3931860"/>
        </p:xfrm>
        <a:graphic>
          <a:graphicData uri="http://schemas.openxmlformats.org/drawingml/2006/table">
            <a:tbl>
              <a:tblPr>
                <a:noFill/>
                <a:tableStyleId>{79C90BEF-75E4-4817-8318-D7D7B4F595A4}</a:tableStyleId>
              </a:tblPr>
              <a:tblGrid>
                <a:gridCol w="4218625"/>
                <a:gridCol w="4218625"/>
              </a:tblGrid>
              <a:tr h="372025">
                <a:tc>
                  <a:txBody>
                    <a:bodyPr/>
                    <a:lstStyle/>
                    <a:p>
                      <a:pPr lvl="0" algn="ctr">
                        <a:spcBef>
                          <a:spcPts val="0"/>
                        </a:spcBef>
                        <a:buNone/>
                      </a:pPr>
                      <a:r>
                        <a:rPr lang="en" sz="1800">
                          <a:solidFill>
                            <a:schemeClr val="dk1"/>
                          </a:solidFill>
                          <a:latin typeface="Roboto"/>
                          <a:ea typeface="Roboto"/>
                          <a:cs typeface="Roboto"/>
                          <a:sym typeface="Roboto"/>
                        </a:rPr>
                        <a:t>Conflict</a:t>
                      </a:r>
                    </a:p>
                  </a:txBody>
                  <a:tcPr marL="91425" marR="91425" marT="91425" marB="91425"/>
                </a:tc>
                <a:tc>
                  <a:txBody>
                    <a:bodyPr/>
                    <a:lstStyle/>
                    <a:p>
                      <a:pPr lvl="0" algn="ctr">
                        <a:spcBef>
                          <a:spcPts val="0"/>
                        </a:spcBef>
                        <a:buNone/>
                      </a:pPr>
                      <a:r>
                        <a:rPr lang="en" sz="1800">
                          <a:solidFill>
                            <a:schemeClr val="dk1"/>
                          </a:solidFill>
                          <a:latin typeface="Roboto"/>
                          <a:ea typeface="Roboto"/>
                          <a:cs typeface="Roboto"/>
                          <a:sym typeface="Roboto"/>
                        </a:rPr>
                        <a:t>Bullying</a:t>
                      </a:r>
                    </a:p>
                  </a:txBody>
                  <a:tcPr marL="91425" marR="91425" marT="91425" marB="91425"/>
                </a:tc>
              </a:tr>
              <a:tr h="2200400">
                <a:tc>
                  <a:txBody>
                    <a:bodyPr/>
                    <a:lstStyle/>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Arises naturally (occasionally intentional)</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Can be between friends, or on/off friends</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Does not severely affect student/environment</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Equal power (or approximately equal)</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Students can resolve (sometimes requires adult mediation)</a:t>
                      </a:r>
                    </a:p>
                  </a:txBody>
                  <a:tcPr marL="91425" marR="91425" marT="91425" marB="91425"/>
                </a:tc>
                <a:tc>
                  <a:txBody>
                    <a:bodyPr/>
                    <a:lstStyle/>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Intentional harm/on-purpose targeting of someone</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Not friends</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Creates an intimidating/fearful environment (often through repeated incidents)</a:t>
                      </a:r>
                    </a:p>
                    <a:p>
                      <a:pPr marL="457200" lvl="0" indent="-342900" rtl="0">
                        <a:spcBef>
                          <a:spcPts val="0"/>
                        </a:spcBef>
                        <a:buClr>
                          <a:schemeClr val="dk1"/>
                        </a:buClr>
                        <a:buSzPct val="100000"/>
                        <a:buFont typeface="Roboto"/>
                        <a:buChar char="●"/>
                      </a:pPr>
                      <a:r>
                        <a:rPr lang="en" sz="1800">
                          <a:solidFill>
                            <a:schemeClr val="dk1"/>
                          </a:solidFill>
                          <a:latin typeface="Roboto"/>
                          <a:ea typeface="Roboto"/>
                          <a:cs typeface="Roboto"/>
                          <a:sym typeface="Roboto"/>
                        </a:rPr>
                        <a:t>Bully has power through threats, intimidation</a:t>
                      </a:r>
                    </a:p>
                    <a:p>
                      <a:pPr marL="457200" lvl="0" indent="-342900">
                        <a:spcBef>
                          <a:spcPts val="0"/>
                        </a:spcBef>
                        <a:buClr>
                          <a:schemeClr val="dk1"/>
                        </a:buClr>
                        <a:buSzPct val="100000"/>
                        <a:buFont typeface="Roboto"/>
                        <a:buChar char="●"/>
                      </a:pPr>
                      <a:r>
                        <a:rPr lang="en" sz="1800">
                          <a:solidFill>
                            <a:schemeClr val="dk1"/>
                          </a:solidFill>
                          <a:latin typeface="Roboto"/>
                          <a:ea typeface="Roboto"/>
                          <a:cs typeface="Roboto"/>
                          <a:sym typeface="Roboto"/>
                        </a:rPr>
                        <a:t>Always requires adult intervention and consequences, usually mediation or student attempts to resolve are ineffective</a:t>
                      </a:r>
                    </a:p>
                  </a:txBody>
                  <a:tcPr marL="91425" marR="91425" marT="91425" marB="91425"/>
                </a:tc>
              </a:tr>
            </a:tbl>
          </a:graphicData>
        </a:graphic>
      </p:graphicFrame>
      <p:sp>
        <p:nvSpPr>
          <p:cNvPr id="100" name="Shape 100"/>
          <p:cNvSpPr txBox="1"/>
          <p:nvPr/>
        </p:nvSpPr>
        <p:spPr>
          <a:xfrm>
            <a:off x="570750" y="4234350"/>
            <a:ext cx="8002500" cy="644700"/>
          </a:xfrm>
          <a:prstGeom prst="rect">
            <a:avLst/>
          </a:prstGeom>
          <a:noFill/>
          <a:ln>
            <a:noFill/>
          </a:ln>
        </p:spPr>
        <p:txBody>
          <a:bodyPr wrap="square" lIns="91425" tIns="91425" rIns="91425" bIns="91425" anchor="t" anchorCtr="0">
            <a:noAutofit/>
          </a:bodyPr>
          <a:lstStyle/>
          <a:p>
            <a:pPr lvl="0" algn="ctr">
              <a:spcBef>
                <a:spcPts val="0"/>
              </a:spcBef>
              <a:buNone/>
            </a:pPr>
            <a:r>
              <a:rPr lang="en" sz="1800">
                <a:solidFill>
                  <a:schemeClr val="dk1"/>
                </a:solidFill>
                <a:latin typeface="Roboto"/>
                <a:ea typeface="Roboto"/>
                <a:cs typeface="Roboto"/>
                <a:sym typeface="Roboto"/>
              </a:rPr>
              <a:t>Can both involve: physical harm, name-calling, having hurt feelings, not wanting to play with someone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Conflict</a:t>
            </a:r>
          </a:p>
        </p:txBody>
      </p:sp>
      <p:sp>
        <p:nvSpPr>
          <p:cNvPr id="106" name="Shape 106"/>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endParaRPr/>
          </a:p>
        </p:txBody>
      </p:sp>
      <p:pic>
        <p:nvPicPr>
          <p:cNvPr id="107" name="Shape 107"/>
          <p:cNvPicPr preferRelativeResize="0"/>
          <p:nvPr/>
        </p:nvPicPr>
        <p:blipFill>
          <a:blip r:embed="rId3">
            <a:alphaModFix/>
          </a:blip>
          <a:stretch>
            <a:fillRect/>
          </a:stretch>
        </p:blipFill>
        <p:spPr>
          <a:xfrm>
            <a:off x="0" y="1489826"/>
            <a:ext cx="9144000" cy="3316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Bullying</a:t>
            </a:r>
          </a:p>
        </p:txBody>
      </p:sp>
      <p:pic>
        <p:nvPicPr>
          <p:cNvPr id="113" name="Shape 113"/>
          <p:cNvPicPr preferRelativeResize="0"/>
          <p:nvPr/>
        </p:nvPicPr>
        <p:blipFill>
          <a:blip r:embed="rId3">
            <a:alphaModFix/>
          </a:blip>
          <a:stretch>
            <a:fillRect/>
          </a:stretch>
        </p:blipFill>
        <p:spPr>
          <a:xfrm>
            <a:off x="1172513" y="1277275"/>
            <a:ext cx="6798976" cy="37381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On-screen Show (16:9)</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Roboto Slab</vt:lpstr>
      <vt:lpstr>Roboto</vt:lpstr>
      <vt:lpstr>Arial</vt:lpstr>
      <vt:lpstr>Marina</vt:lpstr>
      <vt:lpstr>Bullying VS Conflict</vt:lpstr>
      <vt:lpstr>Bullying Definition (EDUC 37.0832)</vt:lpstr>
      <vt:lpstr>Changes with David’s Law (Effective 9/1/17)</vt:lpstr>
      <vt:lpstr>Scope</vt:lpstr>
      <vt:lpstr>Is it Conflict or Bullying?</vt:lpstr>
      <vt:lpstr>Power Imbalance???</vt:lpstr>
      <vt:lpstr>PowerPoint Presentation</vt:lpstr>
      <vt:lpstr>Conflict</vt:lpstr>
      <vt:lpstr>Bullying</vt:lpstr>
      <vt:lpstr>Required Notice</vt:lpstr>
      <vt:lpstr>Further Questions/Concerns?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VS Conflict</dc:title>
  <cp:lastModifiedBy>Molly_Kentopp</cp:lastModifiedBy>
  <cp:revision>1</cp:revision>
  <dcterms:modified xsi:type="dcterms:W3CDTF">2017-10-31T12:40:31Z</dcterms:modified>
</cp:coreProperties>
</file>